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70" r:id="rId3"/>
    <p:sldId id="258" r:id="rId4"/>
    <p:sldId id="261" r:id="rId5"/>
    <p:sldId id="271" r:id="rId6"/>
    <p:sldId id="264" r:id="rId7"/>
    <p:sldId id="265" r:id="rId8"/>
    <p:sldId id="272" r:id="rId9"/>
    <p:sldId id="267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86A036C-4E00-42A9-A3A3-279857000151}">
          <p14:sldIdLst>
            <p14:sldId id="257"/>
            <p14:sldId id="270"/>
            <p14:sldId id="258"/>
            <p14:sldId id="261"/>
            <p14:sldId id="271"/>
            <p14:sldId id="264"/>
            <p14:sldId id="265"/>
            <p14:sldId id="272"/>
            <p14:sldId id="267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7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6D81D2-4D7D-4EF5-AB7F-B3CCC2E174D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533EB-96D4-4921-A6DE-5CF4C89EF0B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4968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37415-9492-4F3D-8088-F69C1C90B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F6F868-38F9-40D7-A455-0A76A0C5C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29E9A-1A03-4EC7-9ADF-3AC5F5CCC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DAA14-9C86-4F13-B31B-D423C5954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6A5FD-D6D7-4383-B453-F3DCE077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6057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6DF17-6F0D-4094-AADA-9E697537F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91C89D-E75C-442F-ACEF-3C0FBA40E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E3BB6-B0AD-4E93-B42E-44AFF54CC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BA79C-A647-4DB3-B5A7-A06DEE281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F7D73-C3D7-4D5E-8298-CA478FA9F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6543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629F3E-8C7B-436F-B153-1C4B155530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F34244-D826-4784-B37E-4553CC8D8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AA435-5986-4C04-A906-3ABFFC034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05D73-C60F-4F2B-920E-AE9A7A103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A080B-04F7-4A8B-B131-814903507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0394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E43F0-EF1F-49F5-BE79-F8B980242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76DAB-376A-43BE-BBCE-17D9FE7B9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F58BF-4F52-43B1-BE2B-0BDCFA1C1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549D8-268A-448E-B118-E5D11F5B4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6538E-ABD2-4DC5-8843-AD447A80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1641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7A1E8-6197-48A3-83EE-B7D37099E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BC0F7-07D5-4797-8204-933A1DC4C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F597E-F1AD-438D-B72A-EEB380D78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B7B2F-0C19-4155-ABAA-B67D7E5A8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7D7BD-A09B-4CBF-8C79-D27DD1236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9777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3C671-6028-4C44-9B85-A74C30A3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36DC2-DA7D-4700-A38E-B0910FE33B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834991-74F1-49B8-9954-4FB73CD99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7BEA0-BF6D-4953-813B-791E7573B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8331C0-210A-4DDE-94D6-94F8F2F8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A8A1D-A296-464E-A76E-626E55D9E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3348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AF3D-DCF7-4B44-ACCD-7F057BBE8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9B9B5A-9443-42DE-9509-9FA7C21C9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D44417-E5E1-48B5-A64E-A0D09D88DE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BB4D45-8842-44F6-9E72-9EA561FD2B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CCBBC-1D31-49A0-805C-38C490D586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E45DDF-977A-4308-B6FC-D9EDD3879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93BBA5-C77C-43F3-B2A4-C7BDB301F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23FDF6-08E4-452D-A52C-2000F621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5908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3145F-6D3E-47F1-9DFA-2651AFB5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338EFA-0D4C-4D39-9AEC-628E5C48C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26E35B-0AB6-48E0-AE58-A356FB491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EC2577-5339-4270-A3F3-BF31A6870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5886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451541-E031-4A5D-A70A-45E5171E9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B28227-CC83-4952-9F6D-E5C764B9F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82523C-6568-452D-A444-FA6764DF4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8906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46721-2254-4D6F-A0B6-85CE76780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5D274-1CE7-49BE-B15D-13096C7F3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6DD323-C5ED-460B-9A36-AC17387883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180A0-23C0-42E2-8926-D4747C188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06328-C131-4147-9AB1-5E6830404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F48B33-B252-4E6D-84C6-191D2C280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3190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A9F19-FDF4-45C7-9F7A-134292FE7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073A57-B9D7-4A13-90AB-0DBD7F258A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90C015-72C4-4F67-B954-5C3A8B6B7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4B6BE-B546-49FF-B19A-E68629EC0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9E9D32-95FC-41EB-A938-127D5516B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A66932-7C6A-4DDD-903F-04619111D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1035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D55732-6A17-4363-A831-47F4D03A4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313A5-BFB5-4EBE-B29C-214486AC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10F72-7AFF-443B-834B-B73399C2E7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9DA8A-B99D-4BD0-958A-235157A21FB4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EF98B-E7BF-41D3-95BB-8BF2762C8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8CFF6-F748-44EE-B669-BC87FC0E4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D4B93E-36DC-4BE6-A432-CC232A950D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6318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ata.torontopolice.on.ca/datasets/TorontoPS::ksi/explore?location=43.790169%2C-79.369666%2C11.16&amp;showTable=tru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39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4462044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35E5BD-FFAF-410D-898E-9B4A34C19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270" y="4615840"/>
            <a:ext cx="3885141" cy="15267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Road Safety </a:t>
            </a:r>
            <a:b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(Public Security)</a:t>
            </a:r>
          </a:p>
        </p:txBody>
      </p:sp>
      <p:pic>
        <p:nvPicPr>
          <p:cNvPr id="35" name="Picture 10">
            <a:extLst>
              <a:ext uri="{FF2B5EF4-FFF2-40B4-BE49-F238E27FC236}">
                <a16:creationId xmlns:a16="http://schemas.microsoft.com/office/drawing/2014/main" id="{40598F41-E87F-4730-B226-96308DC186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13" b="-2"/>
          <a:stretch/>
        </p:blipFill>
        <p:spPr bwMode="auto">
          <a:xfrm>
            <a:off x="393308" y="352931"/>
            <a:ext cx="5559480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1F2DB796-08BA-4AAB-B9EC-CB35656DA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1" r="13091" b="-2"/>
          <a:stretch/>
        </p:blipFill>
        <p:spPr bwMode="auto">
          <a:xfrm>
            <a:off x="6251736" y="357013"/>
            <a:ext cx="5546955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Straight Connector 41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4690076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89219761-A562-40F2-8D8A-0A9A51966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5336" y="4615840"/>
            <a:ext cx="6609921" cy="15267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900" dirty="0">
                <a:solidFill>
                  <a:schemeClr val="bg1"/>
                </a:solidFill>
              </a:rPr>
              <a:t>By: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>
                <a:solidFill>
                  <a:schemeClr val="bg1"/>
                </a:solidFill>
              </a:rPr>
              <a:t>Ketan Khanna</a:t>
            </a:r>
            <a:endParaRPr lang="en-US" sz="1900" dirty="0">
              <a:solidFill>
                <a:schemeClr val="bg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William Wong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 dirty="0" err="1">
                <a:solidFill>
                  <a:schemeClr val="bg1"/>
                </a:solidFill>
              </a:rPr>
              <a:t>Nafe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McNafee</a:t>
            </a:r>
            <a:endParaRPr lang="en-US" sz="1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490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" name="Rectangle 16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D35E64-8E9E-4CEC-AB0F-5C1D61FE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CA" sz="4000" b="1" dirty="0">
                <a:solidFill>
                  <a:srgbClr val="FFFFFF"/>
                </a:solidFill>
              </a:rPr>
              <a:t>Conclusion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ECB88EA8-2D74-48E5-9C42-27DA511948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4158014"/>
              </p:ext>
            </p:extLst>
          </p:nvPr>
        </p:nvGraphicFramePr>
        <p:xfrm>
          <a:off x="254000" y="1894774"/>
          <a:ext cx="11501120" cy="43551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8560">
                  <a:extLst>
                    <a:ext uri="{9D8B030D-6E8A-4147-A177-3AD203B41FA5}">
                      <a16:colId xmlns:a16="http://schemas.microsoft.com/office/drawing/2014/main" val="1514481979"/>
                    </a:ext>
                  </a:extLst>
                </a:gridCol>
                <a:gridCol w="9052560">
                  <a:extLst>
                    <a:ext uri="{9D8B030D-6E8A-4147-A177-3AD203B41FA5}">
                      <a16:colId xmlns:a16="http://schemas.microsoft.com/office/drawing/2014/main" val="3968426718"/>
                    </a:ext>
                  </a:extLst>
                </a:gridCol>
              </a:tblGrid>
              <a:tr h="1197517">
                <a:tc>
                  <a:txBody>
                    <a:bodyPr/>
                    <a:lstStyle/>
                    <a:p>
                      <a:r>
                        <a:rPr lang="en-CA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6045464"/>
                  </a:ext>
                </a:extLst>
              </a:tr>
              <a:tr h="1511714">
                <a:tc>
                  <a:txBody>
                    <a:bodyPr/>
                    <a:lstStyle/>
                    <a:p>
                      <a:r>
                        <a:rPr lang="en-CA" dirty="0"/>
                        <a:t>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 dirty="0"/>
                        <a:t>Minimal and minor injury were difficult to predict for all models. 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6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600" dirty="0"/>
                        <a:t>Random forest would be the machine learning model for predictions. This is due to model’s versatility, low bias (though high variance), quick computational speeds and high dimensionality.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1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658649"/>
                  </a:ext>
                </a:extLst>
              </a:tr>
              <a:tr h="1577854">
                <a:tc>
                  <a:txBody>
                    <a:bodyPr/>
                    <a:lstStyle/>
                    <a:p>
                      <a:r>
                        <a:rPr lang="en-CA" dirty="0"/>
                        <a:t>Hyperparameters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Ø"/>
                      </a:pPr>
                      <a:r>
                        <a:rPr lang="en-CA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Conducted hyperparameter tuning for both decision tree and random forest models </a:t>
                      </a:r>
                    </a:p>
                    <a:p>
                      <a:pPr marL="457200" lvl="1" indent="0">
                        <a:buFont typeface="Wingdings" panose="05000000000000000000" pitchFamily="2" charset="2"/>
                        <a:buNone/>
                      </a:pPr>
                      <a:r>
                        <a:rPr lang="en-CA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(highest accuracy score amongst models).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Ø"/>
                      </a:pPr>
                      <a:endParaRPr lang="en-CA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Wingdings" panose="05000000000000000000" pitchFamily="2" charset="2"/>
                        <a:buChar char="Ø"/>
                      </a:pPr>
                      <a:r>
                        <a:rPr lang="en-CA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After tuning, we determined random forest was the best model.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CA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(lack of bias, generalized, a collection of combined data trees)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Ø"/>
                      </a:pPr>
                      <a:endParaRPr lang="en-CA" sz="1100" dirty="0"/>
                    </a:p>
                    <a:p>
                      <a:pPr marL="171450" indent="-171450">
                        <a:buFont typeface="Wingdings" panose="05000000000000000000" pitchFamily="2" charset="2"/>
                        <a:buChar char="Ø"/>
                      </a:pPr>
                      <a:endParaRPr lang="en-CA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02461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690477A-0AF5-47AB-8689-930102BFE49B}"/>
              </a:ext>
            </a:extLst>
          </p:cNvPr>
          <p:cNvSpPr txBox="1"/>
          <p:nvPr/>
        </p:nvSpPr>
        <p:spPr>
          <a:xfrm>
            <a:off x="149466" y="6337419"/>
            <a:ext cx="11409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the real world, this data analysis and modelling would be helpful because….</a:t>
            </a:r>
          </a:p>
        </p:txBody>
      </p:sp>
    </p:spTree>
    <p:extLst>
      <p:ext uri="{BB962C8B-B14F-4D97-AF65-F5344CB8AC3E}">
        <p14:creationId xmlns:p14="http://schemas.microsoft.com/office/powerpoint/2010/main" val="465099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357F87-F717-4E00-8A0E-2324074DA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CA" sz="4000">
                <a:solidFill>
                  <a:srgbClr val="FFFFFF"/>
                </a:solidFill>
              </a:rPr>
              <a:t>Data Source and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66384-876C-4F93-9579-20F5903AE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7826" y="1323318"/>
            <a:ext cx="7551427" cy="3596412"/>
          </a:xfrm>
        </p:spPr>
        <p:txBody>
          <a:bodyPr anchor="ctr">
            <a:normAutofit/>
          </a:bodyPr>
          <a:lstStyle/>
          <a:p>
            <a:pPr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b="1" i="0" u="sng" strike="noStrike" dirty="0">
                <a:effectLst/>
                <a:latin typeface="Arial" panose="020B0604020202020204" pitchFamily="34" charset="0"/>
              </a:rPr>
              <a:t>Data Source</a:t>
            </a:r>
            <a:endParaRPr lang="en-US" sz="1400" b="0" u="sng" dirty="0">
              <a:effectLst/>
            </a:endParaRPr>
          </a:p>
          <a:p>
            <a:pPr marL="571500" indent="-3429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Toronto Police Service public safety data portal: Killed or Seriously Injured (KSI) dataset</a:t>
            </a:r>
          </a:p>
          <a:p>
            <a:pPr marL="571500" indent="-3429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400" dirty="0">
              <a:latin typeface="Arial" panose="020B0604020202020204" pitchFamily="34" charset="0"/>
            </a:endParaRPr>
          </a:p>
          <a:p>
            <a:pPr marL="571500" indent="-3429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400" dirty="0">
              <a:latin typeface="Arial" panose="020B0604020202020204" pitchFamily="34" charset="0"/>
            </a:endParaRPr>
          </a:p>
          <a:p>
            <a:pPr marL="571500" indent="-3429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Data obtained from Kaggle:</a:t>
            </a:r>
          </a:p>
          <a:p>
            <a:pPr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  <a:hlinkClick r:id="rId2"/>
              </a:rPr>
              <a:t>https://data.torontopolice.on.ca/datasets/TorontoPS::ksi/explore?location=43.790169%2C-79.369666%2C11.16&amp;showTable=true</a:t>
            </a: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 </a:t>
            </a:r>
          </a:p>
          <a:p>
            <a:pPr marL="571500" indent="-3429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400" dirty="0">
              <a:latin typeface="Arial" panose="020B0604020202020204" pitchFamily="34" charset="0"/>
            </a:endParaRPr>
          </a:p>
          <a:p>
            <a:pPr marL="571500" indent="-3429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400" dirty="0">
              <a:latin typeface="Arial" panose="020B0604020202020204" pitchFamily="34" charset="0"/>
            </a:endParaRPr>
          </a:p>
          <a:p>
            <a:pPr marL="571500" indent="-3429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KSI dataset collected since 2006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Only for accidents in Toronto</a:t>
            </a:r>
          </a:p>
          <a:p>
            <a:pPr marL="457200" lvl="1" indent="0" rtl="0" fontAlgn="base">
              <a:spcBef>
                <a:spcPts val="0"/>
              </a:spcBef>
              <a:spcAft>
                <a:spcPts val="1200"/>
              </a:spcAft>
              <a:buNone/>
            </a:pP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L="457200" lvl="1" indent="0" rtl="0" fontAlgn="base">
              <a:spcBef>
                <a:spcPts val="0"/>
              </a:spcBef>
              <a:spcAft>
                <a:spcPts val="1200"/>
              </a:spcAft>
              <a:buNone/>
            </a:pP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endParaRPr lang="en-CA" sz="20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CE40E3A-3592-4AAA-B63C-D3EE4814EFB5}"/>
              </a:ext>
            </a:extLst>
          </p:cNvPr>
          <p:cNvSpPr txBox="1">
            <a:spLocks/>
          </p:cNvSpPr>
          <p:nvPr/>
        </p:nvSpPr>
        <p:spPr>
          <a:xfrm>
            <a:off x="4065996" y="4232632"/>
            <a:ext cx="3942355" cy="3302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sz="1400" b="1" u="sng" dirty="0">
                <a:latin typeface="Arial" panose="020B0604020202020204" pitchFamily="34" charset="0"/>
              </a:rPr>
              <a:t>Objective</a:t>
            </a:r>
            <a:endParaRPr lang="en-US" sz="1400" u="sng" dirty="0"/>
          </a:p>
          <a:p>
            <a:pPr marL="571500" indent="-342900" fontAlgn="base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1400" dirty="0">
                <a:latin typeface="Arial" panose="020B0604020202020204" pitchFamily="34" charset="0"/>
              </a:rPr>
              <a:t>Create predictive models that can determine the severity of injury (target) in an accident depending on the circumstances of the vehicle collision (features). </a:t>
            </a:r>
          </a:p>
          <a:p>
            <a:pPr marL="571500" indent="-342900" fontAlgn="base"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sz="2000" dirty="0">
              <a:latin typeface="Arial" panose="020B0604020202020204" pitchFamily="34" charset="0"/>
            </a:endParaRPr>
          </a:p>
          <a:p>
            <a:pPr marL="457200" lvl="1" indent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000" dirty="0">
              <a:latin typeface="Arial" panose="020B0604020202020204" pitchFamily="34" charset="0"/>
            </a:endParaRPr>
          </a:p>
          <a:p>
            <a:pPr marL="457200" lvl="1" indent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000" dirty="0">
              <a:latin typeface="Arial" panose="020B0604020202020204" pitchFamily="34" charset="0"/>
            </a:endParaRPr>
          </a:p>
          <a:p>
            <a:endParaRPr lang="en-CA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FCC984E-B9F6-4BB6-93CC-BC77B9137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0235" y="3867642"/>
            <a:ext cx="3708013" cy="3131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839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C6B5652-C661-4C58-B937-F0F490F7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0B936867-6407-43FB-9DE6-1B0879D0C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CD0B258-678B-4A8C-894F-848AF24A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C8D58395-74AF-401A-AF2F-76B6FCF7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2F003F3F-F118-41D2-AA3F-74DB0D197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35E64-8E9E-4CEC-AB0F-5C1D61FE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825" y="457201"/>
            <a:ext cx="2844800" cy="3588870"/>
          </a:xfrm>
        </p:spPr>
        <p:txBody>
          <a:bodyPr anchor="b">
            <a:normAutofit/>
          </a:bodyPr>
          <a:lstStyle/>
          <a:p>
            <a:pPr algn="r"/>
            <a:r>
              <a:rPr lang="en-CA" sz="4000" dirty="0">
                <a:solidFill>
                  <a:srgbClr val="FFFFFF"/>
                </a:solidFill>
              </a:rPr>
              <a:t>Data Cleanup</a:t>
            </a:r>
          </a:p>
        </p:txBody>
      </p:sp>
      <p:sp>
        <p:nvSpPr>
          <p:cNvPr id="81" name="Content Placeholder 80">
            <a:extLst>
              <a:ext uri="{FF2B5EF4-FFF2-40B4-BE49-F238E27FC236}">
                <a16:creationId xmlns:a16="http://schemas.microsoft.com/office/drawing/2014/main" id="{5409D5C7-F4BC-7D53-7383-BAC26C65F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9634" y="409302"/>
            <a:ext cx="3509555" cy="4419601"/>
          </a:xfrm>
        </p:spPr>
        <p:txBody>
          <a:bodyPr anchor="ctr">
            <a:normAutofit fontScale="850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Identify necessary features and drop unnecessary variables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Proceeded to rename certain features to allow simplicity of use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Due to most of the features being categorical, we replaced any missing/null values with NaN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Realization: Binary features: null values are False</a:t>
            </a:r>
          </a:p>
          <a:p>
            <a:pPr marL="0" indent="0">
              <a:buNone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Categorize non-binary feature values</a:t>
            </a:r>
          </a:p>
        </p:txBody>
      </p:sp>
      <p:pic>
        <p:nvPicPr>
          <p:cNvPr id="1026" name="Picture 2" descr="What Is Data Hygiene? Best Practices for Maintaining Data Hygiene">
            <a:extLst>
              <a:ext uri="{FF2B5EF4-FFF2-40B4-BE49-F238E27FC236}">
                <a16:creationId xmlns:a16="http://schemas.microsoft.com/office/drawing/2014/main" id="{9FFDD106-601D-4223-A339-DE7D23C5A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824" y="5136814"/>
            <a:ext cx="4171873" cy="1728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49CA2769-788E-49C8-97C4-C3FA0C4E6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4591" y="5064"/>
            <a:ext cx="43074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76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9" name="Rectangle 148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4C6B5652-C661-4C58-B937-F0F490F7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0B936867-6407-43FB-9DE6-1B0879D0C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ACD0B258-678B-4A8C-894F-848AF24A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C8D58395-74AF-401A-AF2F-76B6FCF7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2F003F3F-F118-41D2-AA3F-74DB0D197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35E64-8E9E-4CEC-AB0F-5C1D61FE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825" y="457201"/>
            <a:ext cx="2844800" cy="3588870"/>
          </a:xfrm>
        </p:spPr>
        <p:txBody>
          <a:bodyPr anchor="b">
            <a:normAutofit/>
          </a:bodyPr>
          <a:lstStyle/>
          <a:p>
            <a:pPr algn="r"/>
            <a:r>
              <a:rPr lang="en-CA" sz="4000" dirty="0">
                <a:solidFill>
                  <a:srgbClr val="FFFFFF"/>
                </a:solidFill>
              </a:rPr>
              <a:t>Data Exploration</a:t>
            </a:r>
          </a:p>
        </p:txBody>
      </p:sp>
      <p:sp>
        <p:nvSpPr>
          <p:cNvPr id="81" name="Content Placeholder 80">
            <a:extLst>
              <a:ext uri="{FF2B5EF4-FFF2-40B4-BE49-F238E27FC236}">
                <a16:creationId xmlns:a16="http://schemas.microsoft.com/office/drawing/2014/main" id="{5409D5C7-F4BC-7D53-7383-BAC26C65F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492" y="550091"/>
            <a:ext cx="3433186" cy="3958830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Creating a correlation matrix for all features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City Heat Map (geo) showing the # of fatalities in each district</a:t>
            </a:r>
          </a:p>
          <a:p>
            <a:pPr marL="0" indent="0">
              <a:buNone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Correlation amongst binary features. Relationships are observed amongst a few variables.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8D5791-012C-46CD-A942-FC6146159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4887" y="179030"/>
            <a:ext cx="4087113" cy="41769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40E299-F151-4F5D-AD1D-41E465D16C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824" y="4437662"/>
            <a:ext cx="8154176" cy="242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96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8C7EAB-EDF8-4860-9C1D-B0455E3EC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01766"/>
            <a:ext cx="12193784" cy="605623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A47D55-DE95-4DD9-80B6-EA13CDD300D1}"/>
              </a:ext>
            </a:extLst>
          </p:cNvPr>
          <p:cNvSpPr txBox="1"/>
          <p:nvPr/>
        </p:nvSpPr>
        <p:spPr>
          <a:xfrm>
            <a:off x="163377" y="217959"/>
            <a:ext cx="3023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u="sng" dirty="0"/>
              <a:t>Correlation between Features</a:t>
            </a:r>
          </a:p>
        </p:txBody>
      </p:sp>
    </p:spTree>
    <p:extLst>
      <p:ext uri="{BB962C8B-B14F-4D97-AF65-F5344CB8AC3E}">
        <p14:creationId xmlns:p14="http://schemas.microsoft.com/office/powerpoint/2010/main" val="1333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" name="Rectangle 16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D35E64-8E9E-4CEC-AB0F-5C1D61FE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CA" sz="4000" b="1" dirty="0">
                <a:solidFill>
                  <a:srgbClr val="FFFFFF"/>
                </a:solidFill>
              </a:rPr>
              <a:t>Models</a:t>
            </a:r>
          </a:p>
        </p:txBody>
      </p:sp>
      <p:sp>
        <p:nvSpPr>
          <p:cNvPr id="18" name="Content Placeholder 80">
            <a:extLst>
              <a:ext uri="{FF2B5EF4-FFF2-40B4-BE49-F238E27FC236}">
                <a16:creationId xmlns:a16="http://schemas.microsoft.com/office/drawing/2014/main" id="{E3C448EC-1555-4617-8FA9-2B22FD74AF5C}"/>
              </a:ext>
            </a:extLst>
          </p:cNvPr>
          <p:cNvSpPr txBox="1">
            <a:spLocks/>
          </p:cNvSpPr>
          <p:nvPr/>
        </p:nvSpPr>
        <p:spPr>
          <a:xfrm>
            <a:off x="242886" y="1787377"/>
            <a:ext cx="5368837" cy="13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b="1" u="sng" dirty="0"/>
              <a:t>Random Forest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100" dirty="0"/>
          </a:p>
        </p:txBody>
      </p:sp>
      <p:sp>
        <p:nvSpPr>
          <p:cNvPr id="19" name="Content Placeholder 80">
            <a:extLst>
              <a:ext uri="{FF2B5EF4-FFF2-40B4-BE49-F238E27FC236}">
                <a16:creationId xmlns:a16="http://schemas.microsoft.com/office/drawing/2014/main" id="{993DE1A9-A3C9-4BC8-A5DF-405FB3B74A51}"/>
              </a:ext>
            </a:extLst>
          </p:cNvPr>
          <p:cNvSpPr txBox="1">
            <a:spLocks/>
          </p:cNvSpPr>
          <p:nvPr/>
        </p:nvSpPr>
        <p:spPr>
          <a:xfrm>
            <a:off x="6110285" y="1862612"/>
            <a:ext cx="3222171" cy="53940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200" b="1" u="sng" dirty="0"/>
              <a:t>Decision</a:t>
            </a:r>
            <a:r>
              <a:rPr lang="en-US" sz="4400" b="1" u="sng" dirty="0"/>
              <a:t> Tree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1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D4AF42C-936A-48F8-9668-9F2FBD0E8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285" y="2605825"/>
            <a:ext cx="2362321" cy="232970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0A31F4B-2AED-4E40-83F5-2B40B2013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6671" y="2600491"/>
            <a:ext cx="2611044" cy="23347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54F0F89-93B7-4470-81B8-F9D93909F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00737"/>
            <a:ext cx="2381372" cy="233429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8926EE2-793B-41A6-92E6-A49142F4E9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2140" y="2600737"/>
            <a:ext cx="2775377" cy="2324710"/>
          </a:xfrm>
          <a:prstGeom prst="rect">
            <a:avLst/>
          </a:prstGeom>
        </p:spPr>
      </p:pic>
      <p:graphicFrame>
        <p:nvGraphicFramePr>
          <p:cNvPr id="30" name="Table 30">
            <a:extLst>
              <a:ext uri="{FF2B5EF4-FFF2-40B4-BE49-F238E27FC236}">
                <a16:creationId xmlns:a16="http://schemas.microsoft.com/office/drawing/2014/main" id="{9E278401-C35C-4D08-8EFB-034E985BF7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823091"/>
              </p:ext>
            </p:extLst>
          </p:nvPr>
        </p:nvGraphicFramePr>
        <p:xfrm>
          <a:off x="0" y="4907528"/>
          <a:ext cx="5511800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1800">
                  <a:extLst>
                    <a:ext uri="{9D8B030D-6E8A-4147-A177-3AD203B41FA5}">
                      <a16:colId xmlns:a16="http://schemas.microsoft.com/office/drawing/2014/main" val="2948501129"/>
                    </a:ext>
                  </a:extLst>
                </a:gridCol>
              </a:tblGrid>
              <a:tr h="353879">
                <a:tc>
                  <a:txBody>
                    <a:bodyPr/>
                    <a:lstStyle/>
                    <a:p>
                      <a:r>
                        <a:rPr lang="en-CA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2730393"/>
                  </a:ext>
                </a:extLst>
              </a:tr>
              <a:tr h="1975825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Observed to have the highest accuracy score when comparing against other models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Might be the best option as we do not have to concern ourselves with underfitting/overfitting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High dimensional data: Ideal as working with many subsets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Ideal model due to its versatility, low bias (though high variance) and quick prediction speeds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Able to get up to 0.77 accuracy score with hyperparameter tuning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Both minor and minimal injury were difficult to predict with this model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2051"/>
                  </a:ext>
                </a:extLst>
              </a:tr>
            </a:tbl>
          </a:graphicData>
        </a:graphic>
      </p:graphicFrame>
      <p:graphicFrame>
        <p:nvGraphicFramePr>
          <p:cNvPr id="52" name="Table 30">
            <a:extLst>
              <a:ext uri="{FF2B5EF4-FFF2-40B4-BE49-F238E27FC236}">
                <a16:creationId xmlns:a16="http://schemas.microsoft.com/office/drawing/2014/main" id="{4A950AC3-AE26-4C1D-A727-EE226877EC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256473"/>
              </p:ext>
            </p:extLst>
          </p:nvPr>
        </p:nvGraphicFramePr>
        <p:xfrm>
          <a:off x="6110285" y="4935774"/>
          <a:ext cx="6110283" cy="25855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10283">
                  <a:extLst>
                    <a:ext uri="{9D8B030D-6E8A-4147-A177-3AD203B41FA5}">
                      <a16:colId xmlns:a16="http://schemas.microsoft.com/office/drawing/2014/main" val="2948501129"/>
                    </a:ext>
                  </a:extLst>
                </a:gridCol>
              </a:tblGrid>
              <a:tr h="390961">
                <a:tc>
                  <a:txBody>
                    <a:bodyPr/>
                    <a:lstStyle/>
                    <a:p>
                      <a:r>
                        <a:rPr lang="en-CA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2730393"/>
                  </a:ext>
                </a:extLst>
              </a:tr>
              <a:tr h="1531265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Observed to have a decent accuracy score when comparing against other models 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Fast computational speed (efficiency)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Versatile (Utilized for Numerical, Boolean or as is in this case categorical data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CA" sz="1000" dirty="0"/>
                        <a:t>Able to get up to 0.76 accuracy score with hyperparameter tuning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000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en-CA" sz="1000" dirty="0"/>
                        <a:t>Both minor and minimal injury were very difficult to predict with this model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0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CA" sz="1000" dirty="0"/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20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2070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" name="Rectangle 16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D35E64-8E9E-4CEC-AB0F-5C1D61FE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CA" sz="4000" b="1" dirty="0">
                <a:solidFill>
                  <a:srgbClr val="FFFFFF"/>
                </a:solidFill>
              </a:rPr>
              <a:t>Models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697A60D-D599-4E20-9B48-C46E38A1F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172065"/>
              </p:ext>
            </p:extLst>
          </p:nvPr>
        </p:nvGraphicFramePr>
        <p:xfrm>
          <a:off x="-1" y="1592022"/>
          <a:ext cx="12177715" cy="625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59238">
                  <a:extLst>
                    <a:ext uri="{9D8B030D-6E8A-4147-A177-3AD203B41FA5}">
                      <a16:colId xmlns:a16="http://schemas.microsoft.com/office/drawing/2014/main" val="1872748833"/>
                    </a:ext>
                  </a:extLst>
                </a:gridCol>
                <a:gridCol w="1857308">
                  <a:extLst>
                    <a:ext uri="{9D8B030D-6E8A-4147-A177-3AD203B41FA5}">
                      <a16:colId xmlns:a16="http://schemas.microsoft.com/office/drawing/2014/main" val="2667792732"/>
                    </a:ext>
                  </a:extLst>
                </a:gridCol>
                <a:gridCol w="6261169">
                  <a:extLst>
                    <a:ext uri="{9D8B030D-6E8A-4147-A177-3AD203B41FA5}">
                      <a16:colId xmlns:a16="http://schemas.microsoft.com/office/drawing/2014/main" val="1496528623"/>
                    </a:ext>
                  </a:extLst>
                </a:gridCol>
              </a:tblGrid>
              <a:tr h="518427">
                <a:tc>
                  <a:txBody>
                    <a:bodyPr/>
                    <a:lstStyle/>
                    <a:p>
                      <a:r>
                        <a:rPr lang="en-CA" sz="9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900" dirty="0"/>
                        <a:t>Accuracy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900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422909"/>
                  </a:ext>
                </a:extLst>
              </a:tr>
              <a:tr h="9627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9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AdaBoost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900" dirty="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/>
                        <a:t>Low/Mid accuracy score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CA" sz="900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/>
                        <a:t>Generalizes better for large populations as seen in KSI dataset</a:t>
                      </a:r>
                    </a:p>
                    <a:p>
                      <a:endParaRPr lang="en-CA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406017"/>
                  </a:ext>
                </a:extLst>
              </a:tr>
              <a:tr h="9627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9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SVM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900" dirty="0"/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900" dirty="0"/>
                        <a:t>Low accuracy score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CA" sz="9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900" dirty="0"/>
                        <a:t>Might not be the best model due number of records and similarities between dimensions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sz="9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900" dirty="0"/>
                        <a:t>Computationally inefficient. Took longer to run than other models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CA" sz="9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056473"/>
                  </a:ext>
                </a:extLst>
              </a:tr>
              <a:tr h="9627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9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900" dirty="0"/>
                        <a:t>0.62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/>
                        <a:t>Low/Mid accuracy score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CA" sz="900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/>
                        <a:t>Intuitive approach based on storing the training set and being utilized only during real time predictions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CA" sz="900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Computationally inefficient and difficult at times to get an accurate prediction of “k”</a:t>
                      </a:r>
                      <a:endParaRPr lang="en-CA" sz="9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265974"/>
                  </a:ext>
                </a:extLst>
              </a:tr>
              <a:tr h="5184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9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900" dirty="0"/>
                        <a:t>0.56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/>
                        <a:t>Lower accuracy score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CA" sz="900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/>
                        <a:t>Beneficial due to the large number of records in dataset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CA" sz="900" dirty="0"/>
                    </a:p>
                    <a:p>
                      <a:endParaRPr lang="en-CA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618786"/>
                  </a:ext>
                </a:extLst>
              </a:tr>
              <a:tr h="4112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9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SGD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900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900" dirty="0"/>
                        <a:t>Very low accuracy score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007313"/>
                  </a:ext>
                </a:extLst>
              </a:tr>
              <a:tr h="5184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9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900" dirty="0"/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/>
                        <a:t>Low accuracy score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688888"/>
                  </a:ext>
                </a:extLst>
              </a:tr>
              <a:tr h="411284">
                <a:tc>
                  <a:txBody>
                    <a:bodyPr/>
                    <a:lstStyle/>
                    <a:p>
                      <a:r>
                        <a:rPr lang="en-CA" sz="900" dirty="0"/>
                        <a:t>Voting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900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900" dirty="0"/>
                        <a:t>Higher accuracy score than majority of models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sz="9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900" dirty="0"/>
                        <a:t>Beneficial when models are showing high level of bias and can act like a generalized model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sz="9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900" dirty="0"/>
                        <a:t>Though the accuracy score is higher than some other models, it is not ideal due to ____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sz="9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411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8713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" name="Rectangle 16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D35E64-8E9E-4CEC-AB0F-5C1D61FE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CA" sz="4000" b="1" dirty="0">
                <a:solidFill>
                  <a:srgbClr val="FFFFFF"/>
                </a:solidFill>
              </a:rPr>
              <a:t>Fine Tuning – Random Forest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CEDC5F-85BD-4D0D-8A1C-03DBDF3FCA2E}"/>
              </a:ext>
            </a:extLst>
          </p:cNvPr>
          <p:cNvSpPr txBox="1"/>
          <p:nvPr/>
        </p:nvSpPr>
        <p:spPr>
          <a:xfrm>
            <a:off x="14285" y="1859339"/>
            <a:ext cx="1168402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dirty="0"/>
              <a:t>Tuned 7 hyperparameters within Random Forest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(</a:t>
            </a:r>
            <a:r>
              <a:rPr lang="en-CA" dirty="0" err="1"/>
              <a:t>n_estimators</a:t>
            </a:r>
            <a:r>
              <a:rPr lang="en-CA" dirty="0"/>
              <a:t>: '</a:t>
            </a:r>
            <a:r>
              <a:rPr lang="en-CA" dirty="0" err="1"/>
              <a:t>max_depth</a:t>
            </a:r>
            <a:r>
              <a:rPr lang="en-CA" dirty="0"/>
              <a:t> ‘, </a:t>
            </a:r>
            <a:r>
              <a:rPr lang="en-CA" dirty="0" err="1"/>
              <a:t>min_samples_leaf</a:t>
            </a:r>
            <a:r>
              <a:rPr lang="en-CA" dirty="0"/>
              <a:t> ‘, </a:t>
            </a:r>
            <a:r>
              <a:rPr lang="en-CA" dirty="0" err="1"/>
              <a:t>min_samples_split</a:t>
            </a:r>
            <a:r>
              <a:rPr lang="en-CA" dirty="0"/>
              <a:t> ‘, </a:t>
            </a:r>
            <a:r>
              <a:rPr lang="en-CA" dirty="0" err="1"/>
              <a:t>max_leaf_nodes</a:t>
            </a:r>
            <a:r>
              <a:rPr lang="en-CA" dirty="0"/>
              <a:t> ‘, </a:t>
            </a:r>
            <a:r>
              <a:rPr lang="en-CA" dirty="0" err="1"/>
              <a:t>max_samples</a:t>
            </a:r>
            <a:r>
              <a:rPr lang="en-CA" dirty="0"/>
              <a:t> ‘, </a:t>
            </a:r>
            <a:r>
              <a:rPr lang="en-CA" dirty="0" err="1"/>
              <a:t>max_features</a:t>
            </a:r>
            <a:r>
              <a:rPr lang="en-CA" dirty="0"/>
              <a:t>)</a:t>
            </a:r>
            <a:endParaRPr lang="en-US" dirty="0"/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dirty="0"/>
              <a:t>Randomized search cv to search for the optimal parameters with the highest accuracy score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CA" dirty="0"/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CA" dirty="0"/>
              <a:t>Continued tuning hyperparameters by narrowing down results with a lower range of numbers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CA" dirty="0"/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CA" dirty="0"/>
              <a:t>Our observations concluded that despite additional hyperparameter tuning, there was minimal improvement in accuracy score. 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20EF05C-3B00-4E71-B29E-75827456D33E}"/>
              </a:ext>
            </a:extLst>
          </p:cNvPr>
          <p:cNvSpPr/>
          <p:nvPr/>
        </p:nvSpPr>
        <p:spPr>
          <a:xfrm>
            <a:off x="3276772" y="543159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072A8CF9-270F-4879-948E-998D69E11A9F}"/>
              </a:ext>
            </a:extLst>
          </p:cNvPr>
          <p:cNvSpPr/>
          <p:nvPr/>
        </p:nvSpPr>
        <p:spPr>
          <a:xfrm>
            <a:off x="7644338" y="543159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E09C33-046F-4152-9135-8457F5A5C9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74" t="43290" r="51018" b="35470"/>
          <a:stretch/>
        </p:blipFill>
        <p:spPr>
          <a:xfrm>
            <a:off x="129993" y="5000978"/>
            <a:ext cx="3132496" cy="14067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727842-CDFC-40A7-9E42-13D2A5A86A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45" t="49584" r="51389" b="30252"/>
          <a:stretch/>
        </p:blipFill>
        <p:spPr>
          <a:xfrm>
            <a:off x="4230696" y="5000977"/>
            <a:ext cx="3251201" cy="1335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00B390-149A-4720-9073-9FAD59BB72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037" t="53452" r="51296" b="26264"/>
          <a:stretch/>
        </p:blipFill>
        <p:spPr>
          <a:xfrm>
            <a:off x="8701096" y="4993050"/>
            <a:ext cx="3251202" cy="134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83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" name="Rectangle 16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D35E64-8E9E-4CEC-AB0F-5C1D61FE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CA" sz="4000" b="1" dirty="0">
                <a:solidFill>
                  <a:srgbClr val="FFFFFF"/>
                </a:solidFill>
              </a:rPr>
              <a:t>Conclusion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ECB88EA8-2D74-48E5-9C42-27DA511948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580298"/>
              </p:ext>
            </p:extLst>
          </p:nvPr>
        </p:nvGraphicFramePr>
        <p:xfrm>
          <a:off x="254000" y="1894773"/>
          <a:ext cx="11501120" cy="4889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8560">
                  <a:extLst>
                    <a:ext uri="{9D8B030D-6E8A-4147-A177-3AD203B41FA5}">
                      <a16:colId xmlns:a16="http://schemas.microsoft.com/office/drawing/2014/main" val="1514481979"/>
                    </a:ext>
                  </a:extLst>
                </a:gridCol>
                <a:gridCol w="9052560">
                  <a:extLst>
                    <a:ext uri="{9D8B030D-6E8A-4147-A177-3AD203B41FA5}">
                      <a16:colId xmlns:a16="http://schemas.microsoft.com/office/drawing/2014/main" val="3968426718"/>
                    </a:ext>
                  </a:extLst>
                </a:gridCol>
              </a:tblGrid>
              <a:tr h="1125390">
                <a:tc>
                  <a:txBody>
                    <a:bodyPr/>
                    <a:lstStyle/>
                    <a:p>
                      <a:r>
                        <a:rPr lang="en-CA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6045464"/>
                  </a:ext>
                </a:extLst>
              </a:tr>
              <a:tr h="572175">
                <a:tc>
                  <a:txBody>
                    <a:bodyPr/>
                    <a:lstStyle/>
                    <a:p>
                      <a:r>
                        <a:rPr lang="en-CA" dirty="0"/>
                        <a:t>Data Cleanup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Realization: Binary features: null values are False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Dropped features which had a considerable amount of missing data.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Certain features within the dataset happened to overlap. 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 solve for this problem, we either dropped the column or merged it with another feature that included similar data. 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Wingdings" panose="05000000000000000000" pitchFamily="2" charset="2"/>
                        <a:buChar char="Ø"/>
                      </a:pPr>
                      <a:endParaRPr lang="en-CA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281717"/>
                  </a:ext>
                </a:extLst>
              </a:tr>
              <a:tr h="1125390">
                <a:tc>
                  <a:txBody>
                    <a:bodyPr/>
                    <a:lstStyle/>
                    <a:p>
                      <a:r>
                        <a:rPr lang="en-CA" dirty="0"/>
                        <a:t>Data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Ø"/>
                      </a:pPr>
                      <a:r>
                        <a:rPr lang="en-CA" sz="1400" dirty="0"/>
                        <a:t>Created a heat map to determine which districts had the highest # of fatalities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CA" sz="1400" dirty="0"/>
                        <a:t>(Conclusion: Downtown Toronto, East York)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Ø"/>
                      </a:pPr>
                      <a:endParaRPr lang="en-CA" sz="1400" dirty="0"/>
                    </a:p>
                    <a:p>
                      <a:pPr marL="171450" indent="-171450">
                        <a:buFont typeface="Wingdings" panose="05000000000000000000" pitchFamily="2" charset="2"/>
                        <a:buChar char="Ø"/>
                      </a:pPr>
                      <a:r>
                        <a:rPr lang="en-CA" sz="1400" dirty="0"/>
                        <a:t>Conducted analysis to determine the correlation between each feature when compared to one another 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CA" sz="1400" dirty="0"/>
                        <a:t>(Conclusion: For the most part each feature was unique and not correlated, though there were a few which were slightly correlated (could be supported: Aggressive driving vs. Speeding)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5442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0255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1327</TotalTime>
  <Words>833</Words>
  <Application>Microsoft Office PowerPoint</Application>
  <PresentationFormat>Widescreen</PresentationFormat>
  <Paragraphs>149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Wingdings</vt:lpstr>
      <vt:lpstr>Office Theme</vt:lpstr>
      <vt:lpstr>Road Safety  (Public Security)</vt:lpstr>
      <vt:lpstr>Data Source and Objective</vt:lpstr>
      <vt:lpstr>Data Cleanup</vt:lpstr>
      <vt:lpstr>Data Exploration</vt:lpstr>
      <vt:lpstr>PowerPoint Presentation</vt:lpstr>
      <vt:lpstr>Models</vt:lpstr>
      <vt:lpstr>Models</vt:lpstr>
      <vt:lpstr>Fine Tuning – Random Forest</vt:lpstr>
      <vt:lpstr>Conclusion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Safety  (Public Security)</dc:title>
  <dc:creator>Ketan Khanna</dc:creator>
  <cp:lastModifiedBy>Ketan Khanna</cp:lastModifiedBy>
  <cp:revision>7</cp:revision>
  <dcterms:created xsi:type="dcterms:W3CDTF">2022-04-04T05:14:22Z</dcterms:created>
  <dcterms:modified xsi:type="dcterms:W3CDTF">2022-04-05T23:43:44Z</dcterms:modified>
</cp:coreProperties>
</file>

<file path=docProps/thumbnail.jpeg>
</file>